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3" r:id="rId1"/>
  </p:sldMasterIdLst>
  <p:notesMasterIdLst>
    <p:notesMasterId r:id="rId9"/>
  </p:notesMasterIdLst>
  <p:handoutMasterIdLst>
    <p:handoutMasterId r:id="rId10"/>
  </p:handoutMasterIdLst>
  <p:sldIdLst>
    <p:sldId id="433" r:id="rId2"/>
    <p:sldId id="473" r:id="rId3"/>
    <p:sldId id="449" r:id="rId4"/>
    <p:sldId id="469" r:id="rId5"/>
    <p:sldId id="470" r:id="rId6"/>
    <p:sldId id="471" r:id="rId7"/>
    <p:sldId id="472" r:id="rId8"/>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70A82"/>
    <a:srgbClr val="0F46A7"/>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83" autoAdjust="0"/>
    <p:restoredTop sz="52663" autoAdjust="0"/>
  </p:normalViewPr>
  <p:slideViewPr>
    <p:cSldViewPr snapToGrid="0" showGuides="1">
      <p:cViewPr varScale="1">
        <p:scale>
          <a:sx n="65" d="100"/>
          <a:sy n="65" d="100"/>
        </p:scale>
        <p:origin x="3376" y="200"/>
      </p:cViewPr>
      <p:guideLst>
        <p:guide pos="3841"/>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ermayer, Siegfried" userId="58682112-1ed5-4d65-8eaa-b6242ff95759" providerId="ADAL" clId="{DA7C7CA5-0DBB-3B4F-BD74-07F414EC0D81}"/>
    <pc:docChg chg="undo custSel addSld delSld modSld sldOrd">
      <pc:chgData name="Kiermayer, Siegfried" userId="58682112-1ed5-4d65-8eaa-b6242ff95759" providerId="ADAL" clId="{DA7C7CA5-0DBB-3B4F-BD74-07F414EC0D81}" dt="2018-08-09T12:12:45.376" v="3813" actId="18331"/>
      <pc:docMkLst>
        <pc:docMk/>
      </pc:docMkLst>
      <pc:sldChg chg="modSp">
        <pc:chgData name="Kiermayer, Siegfried" userId="58682112-1ed5-4d65-8eaa-b6242ff95759" providerId="ADAL" clId="{DA7C7CA5-0DBB-3B4F-BD74-07F414EC0D81}" dt="2018-08-04T09:44:20.735" v="1957" actId="20577"/>
        <pc:sldMkLst>
          <pc:docMk/>
          <pc:sldMk cId="1819205958" sldId="433"/>
        </pc:sldMkLst>
        <pc:spChg chg="mod">
          <ac:chgData name="Kiermayer, Siegfried" userId="58682112-1ed5-4d65-8eaa-b6242ff95759" providerId="ADAL" clId="{DA7C7CA5-0DBB-3B4F-BD74-07F414EC0D81}" dt="2018-08-04T09:44:20.735" v="1957" actId="20577"/>
          <ac:spMkLst>
            <pc:docMk/>
            <pc:sldMk cId="1819205958" sldId="433"/>
            <ac:spMk id="4" creationId="{00000000-0000-0000-0000-000000000000}"/>
          </ac:spMkLst>
        </pc:spChg>
      </pc:sldChg>
      <pc:sldChg chg="addSp delSp modSp add">
        <pc:chgData name="Kiermayer, Siegfried" userId="58682112-1ed5-4d65-8eaa-b6242ff95759" providerId="ADAL" clId="{DA7C7CA5-0DBB-3B4F-BD74-07F414EC0D81}" dt="2018-08-04T10:57:23.985" v="2590" actId="14100"/>
        <pc:sldMkLst>
          <pc:docMk/>
          <pc:sldMk cId="3731602176" sldId="449"/>
        </pc:sldMkLst>
        <pc:spChg chg="add mod">
          <ac:chgData name="Kiermayer, Siegfried" userId="58682112-1ed5-4d65-8eaa-b6242ff95759" providerId="ADAL" clId="{DA7C7CA5-0DBB-3B4F-BD74-07F414EC0D81}" dt="2018-07-22T10:35:42.651" v="845" actId="404"/>
          <ac:spMkLst>
            <pc:docMk/>
            <pc:sldMk cId="3731602176" sldId="449"/>
            <ac:spMk id="2" creationId="{0E9C32C6-FF0C-F94A-8609-55BC7B32CABB}"/>
          </ac:spMkLst>
        </pc:spChg>
        <pc:spChg chg="add mod">
          <ac:chgData name="Kiermayer, Siegfried" userId="58682112-1ed5-4d65-8eaa-b6242ff95759" providerId="ADAL" clId="{DA7C7CA5-0DBB-3B4F-BD74-07F414EC0D81}" dt="2018-08-04T10:57:23.985" v="2590" actId="14100"/>
          <ac:spMkLst>
            <pc:docMk/>
            <pc:sldMk cId="3731602176" sldId="449"/>
            <ac:spMk id="3" creationId="{DFACCE68-4BFB-334E-AB01-FD00D082FC81}"/>
          </ac:spMkLst>
        </pc:spChg>
        <pc:spChg chg="mod">
          <ac:chgData name="Kiermayer, Siegfried" userId="58682112-1ed5-4d65-8eaa-b6242ff95759" providerId="ADAL" clId="{DA7C7CA5-0DBB-3B4F-BD74-07F414EC0D81}" dt="2018-07-22T10:33:52.537" v="829" actId="6549"/>
          <ac:spMkLst>
            <pc:docMk/>
            <pc:sldMk cId="3731602176" sldId="449"/>
            <ac:spMk id="7" creationId="{00000000-0000-0000-0000-000000000000}"/>
          </ac:spMkLst>
        </pc:spChg>
        <pc:picChg chg="del">
          <ac:chgData name="Kiermayer, Siegfried" userId="58682112-1ed5-4d65-8eaa-b6242ff95759" providerId="ADAL" clId="{DA7C7CA5-0DBB-3B4F-BD74-07F414EC0D81}" dt="2018-07-22T10:34:52.107" v="830" actId="478"/>
          <ac:picMkLst>
            <pc:docMk/>
            <pc:sldMk cId="3731602176" sldId="449"/>
            <ac:picMk id="5" creationId="{6AC33A7D-1158-8C4D-9FA5-432B7152E5CC}"/>
          </ac:picMkLst>
        </pc:picChg>
        <pc:picChg chg="del">
          <ac:chgData name="Kiermayer, Siegfried" userId="58682112-1ed5-4d65-8eaa-b6242ff95759" providerId="ADAL" clId="{DA7C7CA5-0DBB-3B4F-BD74-07F414EC0D81}" dt="2018-07-22T10:34:59.151" v="833" actId="478"/>
          <ac:picMkLst>
            <pc:docMk/>
            <pc:sldMk cId="3731602176" sldId="449"/>
            <ac:picMk id="9" creationId="{B2908DF3-DF37-F648-9FED-9B7478163D77}"/>
          </ac:picMkLst>
        </pc:picChg>
      </pc:sldChg>
    </pc:docChg>
  </pc:docChgLst>
  <pc:docChgLst>
    <pc:chgData name="Kiermayer, Siegfried" userId="58682112-1ed5-4d65-8eaa-b6242ff95759" providerId="ADAL" clId="{543C9EA9-7239-4A85-A1A9-1B233A5473FF}"/>
    <pc:docChg chg="undo custSel addSld delSld modSld sldOrd">
      <pc:chgData name="Kiermayer, Siegfried" userId="58682112-1ed5-4d65-8eaa-b6242ff95759" providerId="ADAL" clId="{543C9EA9-7239-4A85-A1A9-1B233A5473FF}" dt="2018-08-08T20:49:28.065" v="338" actId="122"/>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a:p>
        </p:txBody>
      </p:sp>
    </p:spTree>
    <p:extLst>
      <p:ext uri="{BB962C8B-B14F-4D97-AF65-F5344CB8AC3E}">
        <p14:creationId xmlns:p14="http://schemas.microsoft.com/office/powerpoint/2010/main" val="2546087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50054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indent="0" algn="just">
              <a:lnSpc>
                <a:spcPct val="120000"/>
              </a:lnSpc>
              <a:buFont typeface="Wingdings" pitchFamily="2" charset="2"/>
              <a:buNone/>
            </a:pPr>
            <a:r>
              <a:rPr lang="en-US" sz="1400" b="1" u="sng" strike="noStrike" spc="-1" dirty="0">
                <a:solidFill>
                  <a:srgbClr val="000000"/>
                </a:solidFill>
                <a:uFill>
                  <a:solidFill>
                    <a:srgbClr val="FFFFFF"/>
                  </a:solidFill>
                </a:uFill>
                <a:latin typeface="Calibri"/>
              </a:rPr>
              <a:t>Spring Framework Ecosystem:</a:t>
            </a:r>
          </a:p>
          <a:p>
            <a:pPr marL="0" indent="0" algn="just">
              <a:lnSpc>
                <a:spcPct val="120000"/>
              </a:lnSpc>
              <a:buFont typeface="Wingdings" pitchFamily="2" charset="2"/>
              <a:buNone/>
            </a:pPr>
            <a:endParaRPr lang="en-US" sz="1400" b="0" strike="noStrike" spc="-1" dirty="0">
              <a:solidFill>
                <a:srgbClr val="000000"/>
              </a:solidFill>
              <a:uFill>
                <a:solidFill>
                  <a:srgbClr val="FFFFFF"/>
                </a:solidFill>
              </a:uFill>
              <a:latin typeface="Calibri"/>
            </a:endParaRPr>
          </a:p>
          <a:p>
            <a:pPr marL="0" indent="0" algn="just">
              <a:lnSpc>
                <a:spcPct val="120000"/>
              </a:lnSpc>
              <a:buFont typeface="Wingdings" pitchFamily="2" charset="2"/>
              <a:buNone/>
            </a:pPr>
            <a:endParaRPr lang="en-US" sz="1400" b="0" strike="noStrike" spc="-1" dirty="0">
              <a:solidFill>
                <a:srgbClr val="000000"/>
              </a:solidFill>
              <a:uFill>
                <a:solidFill>
                  <a:srgbClr val="FFFFFF"/>
                </a:solidFill>
              </a:uFill>
              <a:latin typeface="Calibri"/>
            </a:endParaRPr>
          </a:p>
          <a:p>
            <a:pPr marL="0" indent="0" algn="just">
              <a:lnSpc>
                <a:spcPct val="120000"/>
              </a:lnSpc>
              <a:buFont typeface="Wingdings" pitchFamily="2" charset="2"/>
              <a:buNone/>
            </a:pPr>
            <a:r>
              <a:rPr lang="en-US" sz="1400" b="1" strike="noStrike" spc="-1" dirty="0">
                <a:solidFill>
                  <a:srgbClr val="000000"/>
                </a:solidFill>
                <a:uFill>
                  <a:solidFill>
                    <a:srgbClr val="FFFFFF"/>
                  </a:solidFill>
                </a:uFill>
                <a:latin typeface="Calibri"/>
              </a:rPr>
              <a:t>1. Introduce Spring Framework Ecosystem: </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1.1. Spring is a powerful open source framework for Java Platform.</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1.2. Spring is a complete and modular framework for developing enterprise applications in Java.</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1.3. Spring Framework can be used for all layer implementations for an application or can be used for develop a specific layer.</a:t>
            </a:r>
          </a:p>
          <a:p>
            <a:pPr marL="0" indent="0" algn="just">
              <a:lnSpc>
                <a:spcPct val="120000"/>
              </a:lnSpc>
              <a:buFont typeface="Wingdings" pitchFamily="2" charset="2"/>
              <a:buNone/>
            </a:pPr>
            <a:endParaRPr lang="en-US" sz="1400" b="0" strike="noStrike" spc="-1" dirty="0">
              <a:solidFill>
                <a:srgbClr val="000000"/>
              </a:solidFill>
              <a:uFill>
                <a:solidFill>
                  <a:srgbClr val="FFFFFF"/>
                </a:solidFill>
              </a:uFill>
              <a:latin typeface="Calibri"/>
            </a:endParaRPr>
          </a:p>
          <a:p>
            <a:pPr marL="0" indent="0" algn="just">
              <a:lnSpc>
                <a:spcPct val="120000"/>
              </a:lnSpc>
              <a:buFont typeface="Wingdings" pitchFamily="2" charset="2"/>
              <a:buNone/>
            </a:pPr>
            <a:r>
              <a:rPr lang="en-US" sz="1400" b="1" strike="noStrike" spc="-1" dirty="0">
                <a:solidFill>
                  <a:srgbClr val="000000"/>
                </a:solidFill>
                <a:uFill>
                  <a:solidFill>
                    <a:srgbClr val="FFFFFF"/>
                  </a:solidFill>
                </a:uFill>
                <a:latin typeface="Calibri"/>
              </a:rPr>
              <a:t>2. Comment about the problems in Spring Framework Ecosystem:</a:t>
            </a:r>
          </a:p>
          <a:p>
            <a:pPr marL="0" indent="0" algn="just">
              <a:lnSpc>
                <a:spcPct val="120000"/>
              </a:lnSpc>
              <a:buFont typeface="Wingdings" pitchFamily="2" charset="2"/>
              <a:buNone/>
            </a:pPr>
            <a:r>
              <a:rPr lang="en-US" sz="2000" b="0" strike="noStrike" spc="-1" dirty="0">
                <a:solidFill>
                  <a:srgbClr val="000000"/>
                </a:solidFill>
                <a:uFill>
                  <a:solidFill>
                    <a:srgbClr val="FFFFFF"/>
                  </a:solidFill>
                </a:uFill>
                <a:latin typeface="Calibri"/>
              </a:rPr>
              <a:t>2.1. </a:t>
            </a:r>
            <a:r>
              <a:rPr lang="en-US" sz="1400" b="0" strike="noStrike" spc="-1" dirty="0">
                <a:solidFill>
                  <a:srgbClr val="000000"/>
                </a:solidFill>
                <a:uFill>
                  <a:solidFill>
                    <a:srgbClr val="FFFFFF"/>
                  </a:solidFill>
                </a:uFill>
                <a:latin typeface="Calibri"/>
              </a:rPr>
              <a:t>Spring is a large framework and its understanding </a:t>
            </a:r>
            <a:r>
              <a:rPr lang="en-US" sz="1400" spc="-1" dirty="0">
                <a:solidFill>
                  <a:srgbClr val="000000"/>
                </a:solidFill>
                <a:uFill>
                  <a:solidFill>
                    <a:srgbClr val="FFFFFF"/>
                  </a:solidFill>
                </a:uFill>
                <a:latin typeface="Calibri"/>
              </a:rPr>
              <a:t>can be hard.</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2.2. It’s necessary a lot of steps to create an application and this can reduce the development productivity. </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2.3. It’s necessary multiple configuration steps, multiple builds and deploy steps.</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2.4. In many cases th</a:t>
            </a:r>
            <a:r>
              <a:rPr lang="en-US" sz="1400" spc="-1" dirty="0">
                <a:solidFill>
                  <a:srgbClr val="000000"/>
                </a:solidFill>
                <a:uFill>
                  <a:solidFill>
                    <a:srgbClr val="FFFFFF"/>
                  </a:solidFill>
                </a:uFill>
                <a:latin typeface="Calibri"/>
              </a:rPr>
              <a:t>e dependency injection is realized using configuration files in XML format. The maintenance  of a lot of XML files can be a hard process.</a:t>
            </a:r>
          </a:p>
          <a:p>
            <a:pPr marL="0" indent="0" algn="just">
              <a:lnSpc>
                <a:spcPct val="120000"/>
              </a:lnSpc>
              <a:buFont typeface="Wingdings" pitchFamily="2" charset="2"/>
              <a:buNone/>
            </a:pPr>
            <a:endParaRPr lang="en-US" sz="1400" b="0" strike="noStrike" spc="-1" dirty="0">
              <a:solidFill>
                <a:srgbClr val="000000"/>
              </a:solidFill>
              <a:uFill>
                <a:solidFill>
                  <a:srgbClr val="FFFFFF"/>
                </a:solidFill>
              </a:uFill>
              <a:latin typeface="Calibri"/>
            </a:endParaRPr>
          </a:p>
          <a:p>
            <a:pPr marL="0" indent="0" algn="just">
              <a:lnSpc>
                <a:spcPct val="120000"/>
              </a:lnSpc>
              <a:buFont typeface="Wingdings" pitchFamily="2" charset="2"/>
              <a:buNone/>
            </a:pPr>
            <a:r>
              <a:rPr lang="en-US" sz="1400" b="1" strike="noStrike" spc="-1" dirty="0">
                <a:solidFill>
                  <a:srgbClr val="000000"/>
                </a:solidFill>
                <a:uFill>
                  <a:solidFill>
                    <a:srgbClr val="FFFFFF"/>
                  </a:solidFill>
                </a:uFill>
                <a:latin typeface="Calibri"/>
              </a:rPr>
              <a:t>3. Introduce Spring Boot</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3.1. The project Spring Boot </a:t>
            </a:r>
            <a:r>
              <a:rPr lang="en-US" sz="1400" b="0" i="1" strike="noStrike" spc="-1" dirty="0">
                <a:solidFill>
                  <a:srgbClr val="000000"/>
                </a:solidFill>
                <a:uFill>
                  <a:solidFill>
                    <a:srgbClr val="FFFFFF"/>
                  </a:solidFill>
                </a:uFill>
                <a:latin typeface="Calibri"/>
              </a:rPr>
              <a:t>(or Boot simply)</a:t>
            </a:r>
            <a:r>
              <a:rPr lang="en-US" sz="1400" b="0" strike="noStrike" spc="-1" dirty="0">
                <a:solidFill>
                  <a:srgbClr val="000000"/>
                </a:solidFill>
                <a:uFill>
                  <a:solidFill>
                    <a:srgbClr val="FFFFFF"/>
                  </a:solidFill>
                </a:uFill>
                <a:latin typeface="Calibri"/>
              </a:rPr>
              <a:t> is more a framework the Spring ecosystem. Was launched with the Spring Framework 4.0. </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3.2. Spring Boot make use of all Spring ecosystem and bring more productivity for the developer.</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3.3. Spring Boot decrease the time that the developers spend to start the implementation of new projects.</a:t>
            </a:r>
          </a:p>
          <a:p>
            <a:pPr marL="0" indent="0" algn="just">
              <a:lnSpc>
                <a:spcPct val="120000"/>
              </a:lnSpc>
              <a:buFont typeface="Wingdings" pitchFamily="2" charset="2"/>
              <a:buNone/>
            </a:pPr>
            <a:r>
              <a:rPr lang="en-US" sz="1400" b="0" strike="noStrike" spc="-1" dirty="0">
                <a:solidFill>
                  <a:srgbClr val="000000"/>
                </a:solidFill>
                <a:uFill>
                  <a:solidFill>
                    <a:srgbClr val="FFFFFF"/>
                  </a:solidFill>
                </a:uFill>
                <a:latin typeface="Calibri"/>
              </a:rPr>
              <a:t>3.4. </a:t>
            </a:r>
            <a:r>
              <a:rPr lang="en-US" sz="1400" spc="-1" dirty="0">
                <a:solidFill>
                  <a:srgbClr val="000000"/>
                </a:solidFill>
                <a:uFill>
                  <a:solidFill>
                    <a:srgbClr val="FFFFFF"/>
                  </a:solidFill>
                </a:uFill>
                <a:latin typeface="Calibri"/>
              </a:rPr>
              <a:t>Spring Boot makes easy and fast the process to create an application.</a:t>
            </a:r>
          </a:p>
          <a:p>
            <a:pPr marL="0" indent="0" algn="just">
              <a:lnSpc>
                <a:spcPct val="120000"/>
              </a:lnSpc>
              <a:buFont typeface="Wingdings" pitchFamily="2" charset="2"/>
              <a:buNone/>
            </a:pPr>
            <a:endParaRPr lang="en-US" sz="1400" b="0" strike="noStrike" spc="-1" dirty="0">
              <a:solidFill>
                <a:srgbClr val="000000"/>
              </a:solidFill>
              <a:uFill>
                <a:solidFill>
                  <a:srgbClr val="FFFFFF"/>
                </a:solidFill>
              </a:uFill>
              <a:latin typeface="Calibri"/>
            </a:endParaRPr>
          </a:p>
          <a:p>
            <a:pPr marL="0" indent="0" algn="just">
              <a:lnSpc>
                <a:spcPct val="120000"/>
              </a:lnSpc>
              <a:buFont typeface="Wingdings" pitchFamily="2" charset="2"/>
              <a:buNone/>
            </a:pPr>
            <a:r>
              <a:rPr lang="en-US" sz="1400" b="1" strike="noStrike" spc="-1" dirty="0">
                <a:solidFill>
                  <a:srgbClr val="000000"/>
                </a:solidFill>
                <a:uFill>
                  <a:solidFill>
                    <a:srgbClr val="FFFFFF"/>
                  </a:solidFill>
                </a:uFill>
                <a:latin typeface="+mn-lt"/>
              </a:rPr>
              <a:t>4. Start the Demo</a:t>
            </a:r>
            <a:endParaRPr lang="de-DE" b="1"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221755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851204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4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pPr marL="285750" indent="-285750">
              <a:buFontTx/>
              <a:buChar char="-"/>
            </a:pPr>
            <a:r>
              <a:rPr lang="en-US" dirty="0"/>
              <a:t>Data is growing very fast and Relational databases is not enough</a:t>
            </a:r>
          </a:p>
          <a:p>
            <a:pPr marL="285750" indent="-285750">
              <a:buFontTx/>
              <a:buChar char="-"/>
            </a:pPr>
            <a:r>
              <a:rPr lang="en-US" dirty="0"/>
              <a:t>Relational database doesn`t work very well with unstructured data</a:t>
            </a:r>
          </a:p>
          <a:p>
            <a:endParaRPr lang="en-US" dirty="0"/>
          </a:p>
          <a:p>
            <a:r>
              <a:rPr lang="en-US" dirty="0"/>
              <a:t>MongoDB:</a:t>
            </a:r>
          </a:p>
          <a:p>
            <a:endParaRPr lang="en-US" dirty="0"/>
          </a:p>
          <a:p>
            <a:r>
              <a:rPr lang="en-US" dirty="0"/>
              <a:t>Good:</a:t>
            </a:r>
          </a:p>
          <a:p>
            <a:pPr marL="285750" indent="-285750">
              <a:buFontTx/>
              <a:buChar char="-"/>
            </a:pPr>
            <a:r>
              <a:rPr lang="en-US" dirty="0"/>
              <a:t>MongoDB is a document oriented database, real time processing, works very well with large size of data, is very flexible, very fast, higher availability, no schemas and you can store different types of documents</a:t>
            </a:r>
          </a:p>
          <a:p>
            <a:pPr marL="285750" indent="-285750">
              <a:buFontTx/>
              <a:buChar char="-"/>
            </a:pPr>
            <a:r>
              <a:rPr lang="en-US" dirty="0"/>
              <a:t>MongoDB scales horizontally (</a:t>
            </a:r>
            <a:r>
              <a:rPr lang="en-US" dirty="0" err="1"/>
              <a:t>sharding</a:t>
            </a:r>
            <a:r>
              <a:rPr lang="en-US" dirty="0"/>
              <a:t>) – Very easy and with low cost</a:t>
            </a:r>
          </a:p>
          <a:p>
            <a:pPr marL="285750" indent="-285750">
              <a:buFontTx/>
              <a:buChar char="-"/>
            </a:pPr>
            <a:r>
              <a:rPr lang="en-US" dirty="0"/>
              <a:t>MongoDB makes use of JSON</a:t>
            </a:r>
          </a:p>
          <a:p>
            <a:pPr marL="285750" indent="-285750">
              <a:buFontTx/>
              <a:buChar char="-"/>
            </a:pPr>
            <a:r>
              <a:rPr lang="en-US" dirty="0"/>
              <a:t>MongoDB support Stored Procedures, but in MongoDB Stored Procedures are written in JavaScript</a:t>
            </a:r>
          </a:p>
          <a:p>
            <a:pPr marL="285750" indent="-285750">
              <a:buFontTx/>
              <a:buChar char="-"/>
            </a:pPr>
            <a:r>
              <a:rPr lang="en-US" dirty="0"/>
              <a:t>MongoDB works very well with unstructured data such as videos, emails, audio files, web pages, social media, </a:t>
            </a:r>
            <a:r>
              <a:rPr lang="en-US" dirty="0" err="1"/>
              <a:t>etc</a:t>
            </a:r>
            <a:endParaRPr lang="en-US" dirty="0"/>
          </a:p>
          <a:p>
            <a:pPr marL="285750" indent="-285750">
              <a:buFontTx/>
              <a:buChar char="-"/>
            </a:pPr>
            <a:r>
              <a:rPr lang="en-US" dirty="0" err="1"/>
              <a:t>MongoBD</a:t>
            </a:r>
            <a:r>
              <a:rPr lang="en-US" dirty="0"/>
              <a:t> together with Hadoop is a complete Big Data solution</a:t>
            </a:r>
          </a:p>
          <a:p>
            <a:pPr marL="465750" lvl="1" indent="-285750">
              <a:buFontTx/>
              <a:buChar char="-"/>
            </a:pPr>
            <a:r>
              <a:rPr lang="en-US" dirty="0"/>
              <a:t>Hadoop: open source implementation, MapReduce technique used by Google, Analytical purpose, not for real time processing, </a:t>
            </a:r>
          </a:p>
          <a:p>
            <a:endParaRPr lang="en-US" dirty="0"/>
          </a:p>
          <a:p>
            <a:r>
              <a:rPr lang="en-US" dirty="0"/>
              <a:t>Bad:</a:t>
            </a:r>
          </a:p>
          <a:p>
            <a:pPr marL="285750" indent="-285750">
              <a:buFontTx/>
              <a:buChar char="-"/>
            </a:pPr>
            <a:r>
              <a:rPr lang="en-US" dirty="0"/>
              <a:t>MongoDB is not the best option if you application works with complex transactions</a:t>
            </a:r>
          </a:p>
          <a:p>
            <a:pPr marL="285750" indent="-285750">
              <a:buFontTx/>
              <a:buChar char="-"/>
            </a:pPr>
            <a:r>
              <a:rPr lang="en-US" dirty="0"/>
              <a:t>MongoDB doesn`t work very well with transactions if you need to update more than one document or collection per user request</a:t>
            </a:r>
          </a:p>
          <a:p>
            <a:pPr marL="285750" indent="-285750">
              <a:buFontTx/>
              <a:buChar char="-"/>
            </a:pPr>
            <a:r>
              <a:rPr lang="en-US" dirty="0"/>
              <a:t>There is not triggers in MongoDB</a:t>
            </a:r>
          </a:p>
          <a:p>
            <a:pPr marL="285750" indent="-285750">
              <a:buFontTx/>
              <a:buChar char="-"/>
            </a:pPr>
            <a:r>
              <a:rPr lang="en-US" dirty="0"/>
              <a:t>MongoDB needs more storage than other popular database</a:t>
            </a:r>
          </a:p>
          <a:p>
            <a:pPr marL="285750" indent="-285750">
              <a:buFontTx/>
              <a:buChar char="-"/>
            </a:pPr>
            <a:r>
              <a:rPr lang="en-US" dirty="0"/>
              <a:t>MongoDB doesn’t automatically clean up the disk space, is necessary restart or to be done manually</a:t>
            </a:r>
          </a:p>
          <a:p>
            <a:pPr marL="285750" indent="-285750">
              <a:buFontTx/>
              <a:buChar char="-"/>
            </a:pPr>
            <a:endParaRPr lang="en-US" dirty="0"/>
          </a:p>
        </p:txBody>
      </p:sp>
    </p:spTree>
    <p:extLst>
      <p:ext uri="{BB962C8B-B14F-4D97-AF65-F5344CB8AC3E}">
        <p14:creationId xmlns:p14="http://schemas.microsoft.com/office/powerpoint/2010/main" val="829435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7</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667313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14"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pic>
        <p:nvPicPr>
          <p:cNvPr id="15" name="Picture 14">
            <a:extLst>
              <a:ext uri="{FF2B5EF4-FFF2-40B4-BE49-F238E27FC236}">
                <a16:creationId xmlns:a16="http://schemas.microsoft.com/office/drawing/2014/main" id="{023FE5E3-25CE-4238-A2D0-008298667179}"/>
              </a:ext>
            </a:extLst>
          </p:cNvPr>
          <p:cNvPicPr>
            <a:picLocks noChangeAspect="1"/>
          </p:cNvPicPr>
          <p:nvPr userDrawn="1"/>
        </p:nvPicPr>
        <p:blipFill>
          <a:blip r:embed="rId3"/>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9"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a:t>Click to insert illustration</a:t>
            </a:r>
          </a:p>
        </p:txBody>
      </p:sp>
      <p:pic>
        <p:nvPicPr>
          <p:cNvPr id="8" name="Picture 7">
            <a:extLst>
              <a:ext uri="{FF2B5EF4-FFF2-40B4-BE49-F238E27FC236}">
                <a16:creationId xmlns:a16="http://schemas.microsoft.com/office/drawing/2014/main" id="{C608D25D-08AC-45F8-8648-B0E4B06325EB}"/>
              </a:ext>
            </a:extLst>
          </p:cNvPr>
          <p:cNvPicPr>
            <a:picLocks noChangeAspect="1"/>
          </p:cNvPicPr>
          <p:nvPr userDrawn="1"/>
        </p:nvPicPr>
        <p:blipFill>
          <a:blip r:embed="rId3"/>
          <a:stretch>
            <a:fillRect/>
          </a:stretch>
        </p:blipFill>
        <p:spPr>
          <a:xfrm>
            <a:off x="288000" y="3701104"/>
            <a:ext cx="1909210" cy="144000"/>
          </a:xfrm>
          <a:prstGeom prst="rect">
            <a:avLst/>
          </a:prstGeom>
        </p:spPr>
      </p:pic>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4"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6" name="Picture 5">
            <a:extLst>
              <a:ext uri="{FF2B5EF4-FFF2-40B4-BE49-F238E27FC236}">
                <a16:creationId xmlns:a16="http://schemas.microsoft.com/office/drawing/2014/main" id="{F31ADB62-BE33-4AA6-A47A-12C5C1EE88BD}"/>
              </a:ext>
            </a:extLst>
          </p:cNvPr>
          <p:cNvPicPr>
            <a:picLocks noChangeAspect="1"/>
          </p:cNvPicPr>
          <p:nvPr userDrawn="1"/>
        </p:nvPicPr>
        <p:blipFill>
          <a:blip r:embed="rId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6715" y="5994000"/>
            <a:ext cx="1963635" cy="360000"/>
          </a:xfrm>
          <a:prstGeom prst="rect">
            <a:avLst/>
          </a:prstGeom>
        </p:spPr>
      </p:pic>
      <p:sp>
        <p:nvSpPr>
          <p:cNvPr id="17"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https://www.sap.com/copyright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18"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20"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1"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2"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3" name="Facebook icon with link">
            <a:hlinkClick r:id="rId11"/>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24"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2" name="Picture 11">
            <a:extLst>
              <a:ext uri="{FF2B5EF4-FFF2-40B4-BE49-F238E27FC236}">
                <a16:creationId xmlns:a16="http://schemas.microsoft.com/office/drawing/2014/main" id="{0D349728-907C-4CE4-8536-18224A7B4D02}"/>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2"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671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2018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https://www.sap.com/corporate/de/legal/copyright.html</a:t>
            </a:r>
            <a:r>
              <a:rPr lang="de-DE" sz="800" kern="1200" noProof="0">
                <a:solidFill>
                  <a:schemeClr val="tx1"/>
                </a:solidFill>
                <a:effectLst/>
                <a:latin typeface="Arial"/>
                <a:ea typeface="+mn-ea"/>
                <a:cs typeface="+mn-cs"/>
              </a:rPr>
              <a:t>.</a:t>
            </a:r>
          </a:p>
        </p:txBody>
      </p:sp>
      <p:pic>
        <p:nvPicPr>
          <p:cNvPr id="29"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3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3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32" name="Facebook icon with link">
            <a:hlinkClick r:id="rId11"/>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503997"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3" name="Picture 12">
            <a:extLst>
              <a:ext uri="{FF2B5EF4-FFF2-40B4-BE49-F238E27FC236}">
                <a16:creationId xmlns:a16="http://schemas.microsoft.com/office/drawing/2014/main" id="{487F0F15-D730-4019-9104-C42CB454CB10}"/>
              </a:ext>
            </a:extLst>
          </p:cNvPr>
          <p:cNvPicPr>
            <a:picLocks noChangeAspect="1"/>
          </p:cNvPicPr>
          <p:nvPr userDrawn="1"/>
        </p:nvPicPr>
        <p:blipFill>
          <a:blip r:embed="rId13"/>
          <a:stretch>
            <a:fillRect/>
          </a:stretch>
        </p:blipFill>
        <p:spPr>
          <a:xfrm>
            <a:off x="504000" y="507365"/>
            <a:ext cx="1909210" cy="1440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2" name="SAP Logo" descr="SAP Logo" title="SAP Logo"/>
          <p:cNvPicPr>
            <a:picLocks noChangeAspect="1"/>
          </p:cNvPicPr>
          <p:nvPr userDrawn="1"/>
        </p:nvPicPr>
        <p:blipFill>
          <a:blip r:embed="rId2"/>
          <a:stretch>
            <a:fillRect/>
          </a:stretch>
        </p:blipFill>
        <p:spPr>
          <a:xfrm>
            <a:off x="6921603"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pic>
        <p:nvPicPr>
          <p:cNvPr id="11" name="Picture 10">
            <a:extLst>
              <a:ext uri="{FF2B5EF4-FFF2-40B4-BE49-F238E27FC236}">
                <a16:creationId xmlns:a16="http://schemas.microsoft.com/office/drawing/2014/main" id="{499CBF01-5005-45D2-A36F-39B869F60BA9}"/>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pic>
        <p:nvPicPr>
          <p:cNvPr id="10" name="Picture 9">
            <a:extLst>
              <a:ext uri="{FF2B5EF4-FFF2-40B4-BE49-F238E27FC236}">
                <a16:creationId xmlns:a16="http://schemas.microsoft.com/office/drawing/2014/main" id="{956FCEFE-0A04-411B-8F86-2EDBA9916B4E}"/>
              </a:ext>
            </a:extLst>
          </p:cNvPr>
          <p:cNvPicPr>
            <a:picLocks noChangeAspect="1"/>
          </p:cNvPicPr>
          <p:nvPr userDrawn="1"/>
        </p:nvPicPr>
        <p:blipFill>
          <a:blip r:embed="rId3"/>
          <a:stretch>
            <a:fillRect/>
          </a:stretch>
        </p:blipFill>
        <p:spPr>
          <a:xfrm>
            <a:off x="288000" y="1933380"/>
            <a:ext cx="1909210" cy="144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2018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sldNum="0" hd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sbPSjI4tt10&amp;t=371s" TargetMode="External"/><Relationship Id="rId7" Type="http://schemas.openxmlformats.org/officeDocument/2006/relationships/hyperlink" Target="https://docs.mongodb.com/manual/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www.w3schools.com/bootstrap/bootstrap_ref_all_classes.asp" TargetMode="External"/><Relationship Id="rId5" Type="http://schemas.openxmlformats.org/officeDocument/2006/relationships/hyperlink" Target="https://www.thymeleaf.org/" TargetMode="External"/><Relationship Id="rId4" Type="http://schemas.openxmlformats.org/officeDocument/2006/relationships/hyperlink" Target="https://www.youtube.com/watch?v=msXL2oDexqw&amp;list=PLqq-6Pq4lTTbx8p2oCgcAQGQyqN8XeA1x"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aker"/>
          <p:cNvSpPr>
            <a:spLocks noGrp="1"/>
          </p:cNvSpPr>
          <p:nvPr>
            <p:ph type="subTitle" idx="1"/>
          </p:nvPr>
        </p:nvSpPr>
        <p:spPr bwMode="gray"/>
        <p:txBody>
          <a:bodyPr/>
          <a:lstStyle/>
          <a:p>
            <a:r>
              <a:rPr lang="en-US" dirty="0">
                <a:latin typeface="Calibri" panose="020F0502020204030204" pitchFamily="34" charset="0"/>
                <a:cs typeface="Calibri" panose="020F0502020204030204" pitchFamily="34" charset="0"/>
              </a:rPr>
              <a:t>Marcelo Gomes, Software Developer, Software Academy</a:t>
            </a:r>
          </a:p>
        </p:txBody>
      </p:sp>
      <p:sp>
        <p:nvSpPr>
          <p:cNvPr id="7" name="Title"/>
          <p:cNvSpPr>
            <a:spLocks noGrp="1"/>
          </p:cNvSpPr>
          <p:nvPr>
            <p:ph type="title"/>
          </p:nvPr>
        </p:nvSpPr>
        <p:spPr bwMode="gray"/>
        <p:txBody>
          <a:bodyPr/>
          <a:lstStyle/>
          <a:p>
            <a:r>
              <a:rPr lang="en-US" dirty="0">
                <a:latin typeface="Calibri" panose="020F0502020204030204" pitchFamily="34" charset="0"/>
                <a:cs typeface="Calibri" panose="020F0502020204030204" pitchFamily="34" charset="0"/>
              </a:rPr>
              <a:t>Spring Boot</a:t>
            </a:r>
            <a:br>
              <a:rPr lang="en-US" dirty="0">
                <a:latin typeface="Calibri" panose="020F0502020204030204" pitchFamily="34" charset="0"/>
                <a:cs typeface="Calibri" panose="020F0502020204030204" pitchFamily="34" charset="0"/>
              </a:rPr>
            </a:br>
            <a:r>
              <a:rPr lang="en-US" dirty="0">
                <a:solidFill>
                  <a:schemeClr val="accent1"/>
                </a:solidFill>
                <a:latin typeface="Calibri" panose="020F0502020204030204" pitchFamily="34" charset="0"/>
                <a:cs typeface="Calibri" panose="020F0502020204030204" pitchFamily="34" charset="0"/>
              </a:rPr>
              <a:t>Software Academy Lunch Talk</a:t>
            </a:r>
            <a:endParaRPr lang="de-DE" dirty="0">
              <a:solidFill>
                <a:schemeClr val="accent1"/>
              </a:solidFill>
              <a:latin typeface="Calibri" panose="020F0502020204030204" pitchFamily="34" charset="0"/>
              <a:cs typeface="Calibri" panose="020F0502020204030204" pitchFamily="34" charset="0"/>
            </a:endParaRPr>
          </a:p>
        </p:txBody>
      </p:sp>
      <p:pic>
        <p:nvPicPr>
          <p:cNvPr id="5" name="Illustration" descr="Example of an illustration" title="Illustration for title slide"/>
          <p:cNvPicPr>
            <a:picLocks noGrp="1" noChangeAspect="1"/>
          </p:cNvPicPr>
          <p:nvPr>
            <p:ph type="pic" sz="quarter" idx="12"/>
          </p:nvPr>
        </p:nvPicPr>
        <p:blipFill>
          <a:blip r:embed="rId3">
            <a:extLst>
              <a:ext uri="{28A0092B-C50C-407E-A947-70E740481C1C}">
                <a14:useLocalDpi xmlns:a14="http://schemas.microsoft.com/office/drawing/2010/main"/>
              </a:ext>
            </a:extLst>
          </a:blip>
          <a:srcRect/>
          <a:stretch>
            <a:fillRect/>
          </a:stretch>
        </p:blipFill>
        <p:spPr bwMode="gray">
          <a:xfrm>
            <a:off x="0" y="0"/>
            <a:ext cx="12195175" cy="3430006"/>
          </a:xfrm>
        </p:spPr>
      </p:pic>
    </p:spTree>
    <p:extLst>
      <p:ext uri="{BB962C8B-B14F-4D97-AF65-F5344CB8AC3E}">
        <p14:creationId xmlns:p14="http://schemas.microsoft.com/office/powerpoint/2010/main" val="1819205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0" y="1430216"/>
            <a:ext cx="7901445" cy="4759570"/>
          </a:xfrm>
        </p:spPr>
        <p:txBody>
          <a:bodyPr>
            <a:noAutofit/>
          </a:bodyPr>
          <a:lstStyle/>
          <a:p>
            <a:pPr marL="342900" indent="-342900">
              <a:lnSpc>
                <a:spcPct val="60000"/>
              </a:lnSpc>
              <a:buFont typeface="Arial" panose="020B0604020202020204" pitchFamily="34" charset="0"/>
              <a:buChar char="•"/>
            </a:pPr>
            <a:r>
              <a:rPr lang="en-US" dirty="0">
                <a:latin typeface="Calibri" panose="020F0502020204030204" pitchFamily="34" charset="0"/>
                <a:cs typeface="Calibri" panose="020F0502020204030204" pitchFamily="34" charset="0"/>
              </a:rPr>
              <a:t>Spring Framework Ecosystem</a:t>
            </a:r>
          </a:p>
          <a:p>
            <a:pPr marL="342900" indent="-342900">
              <a:lnSpc>
                <a:spcPct val="60000"/>
              </a:lnSpc>
              <a:buFont typeface="Arial" panose="020B0604020202020204" pitchFamily="34" charset="0"/>
              <a:buChar char="•"/>
            </a:pPr>
            <a:r>
              <a:rPr lang="en-US" dirty="0">
                <a:latin typeface="Calibri" panose="020F0502020204030204" pitchFamily="34" charset="0"/>
                <a:cs typeface="Calibri" panose="020F0502020204030204" pitchFamily="34" charset="0"/>
              </a:rPr>
              <a:t>How create a simple Java Application using SPRINT INITIALIZR</a:t>
            </a:r>
          </a:p>
          <a:p>
            <a:pPr marL="342900" indent="-342900">
              <a:lnSpc>
                <a:spcPct val="60000"/>
              </a:lnSpc>
              <a:buFont typeface="Arial" panose="020B0604020202020204" pitchFamily="34" charset="0"/>
              <a:buChar char="•"/>
            </a:pPr>
            <a:r>
              <a:rPr lang="en-US" dirty="0">
                <a:latin typeface="Calibri" panose="020F0502020204030204" pitchFamily="34" charset="0"/>
                <a:cs typeface="Calibri" panose="020F0502020204030204" pitchFamily="34" charset="0"/>
              </a:rPr>
              <a:t>How create a simple microservice</a:t>
            </a:r>
          </a:p>
          <a:p>
            <a:pPr marL="342900" indent="-342900">
              <a:lnSpc>
                <a:spcPct val="60000"/>
              </a:lnSpc>
              <a:buFont typeface="Arial" panose="020B0604020202020204" pitchFamily="34" charset="0"/>
              <a:buChar char="•"/>
            </a:pPr>
            <a:r>
              <a:rPr lang="en-US" dirty="0">
                <a:latin typeface="Calibri" panose="020F0502020204030204" pitchFamily="34" charset="0"/>
                <a:cs typeface="Calibri" panose="020F0502020204030204" pitchFamily="34" charset="0"/>
              </a:rPr>
              <a:t>A simple CRUD web application</a:t>
            </a:r>
          </a:p>
          <a:p>
            <a:pPr marL="342900" indent="-342900">
              <a:lnSpc>
                <a:spcPct val="60000"/>
              </a:lnSpc>
              <a:buFont typeface="Arial" panose="020B0604020202020204" pitchFamily="34" charset="0"/>
              <a:buChar char="•"/>
            </a:pPr>
            <a:r>
              <a:rPr lang="en-US" dirty="0">
                <a:latin typeface="Calibri" panose="020F0502020204030204" pitchFamily="34" charset="0"/>
                <a:cs typeface="Calibri" panose="020F0502020204030204" pitchFamily="34" charset="0"/>
              </a:rPr>
              <a:t>How use Security and Metrics</a:t>
            </a:r>
          </a:p>
          <a:p>
            <a:pPr marL="342900" indent="-342900">
              <a:lnSpc>
                <a:spcPct val="60000"/>
              </a:lnSpc>
              <a:buFont typeface="Arial" panose="020B0604020202020204" pitchFamily="34" charset="0"/>
              <a:buChar char="•"/>
            </a:pPr>
            <a:r>
              <a:rPr lang="en-US" dirty="0">
                <a:latin typeface="Calibri" panose="020F0502020204030204" pitchFamily="34" charset="0"/>
                <a:cs typeface="Calibri" panose="020F0502020204030204" pitchFamily="34" charset="0"/>
              </a:rPr>
              <a:t>How use different Embedded Web Servers</a:t>
            </a:r>
          </a:p>
          <a:p>
            <a:pPr marL="342900" indent="-342900">
              <a:lnSpc>
                <a:spcPct val="60000"/>
              </a:lnSpc>
              <a:buFont typeface="Arial" panose="020B0604020202020204" pitchFamily="34" charset="0"/>
              <a:buChar char="•"/>
            </a:pPr>
            <a:r>
              <a:rPr lang="en-US" dirty="0">
                <a:latin typeface="Calibri" panose="020F0502020204030204" pitchFamily="34" charset="0"/>
                <a:cs typeface="Calibri" panose="020F0502020204030204" pitchFamily="34" charset="0"/>
              </a:rPr>
              <a:t>How use different SQL databases</a:t>
            </a:r>
          </a:p>
          <a:p>
            <a:pPr marL="342900" indent="-342900">
              <a:lnSpc>
                <a:spcPct val="60000"/>
              </a:lnSpc>
              <a:buFont typeface="Arial" panose="020B0604020202020204" pitchFamily="34" charset="0"/>
              <a:buChar char="•"/>
            </a:pPr>
            <a:r>
              <a:rPr lang="en-US" dirty="0">
                <a:latin typeface="Calibri" panose="020F0502020204030204" pitchFamily="34" charset="0"/>
                <a:cs typeface="Calibri" panose="020F0502020204030204" pitchFamily="34" charset="0"/>
              </a:rPr>
              <a:t>A simple demo using NoSQL database with MongoDB</a:t>
            </a:r>
          </a:p>
          <a:p>
            <a:pPr marL="342900" indent="-342900">
              <a:lnSpc>
                <a:spcPct val="60000"/>
              </a:lnSpc>
              <a:buFont typeface="Arial" panose="020B0604020202020204" pitchFamily="34" charset="0"/>
              <a:buChar char="•"/>
            </a:pPr>
            <a:r>
              <a:rPr lang="en-US" dirty="0">
                <a:latin typeface="Calibri" panose="020F0502020204030204" pitchFamily="34" charset="0"/>
                <a:cs typeface="Calibri" panose="020F0502020204030204" pitchFamily="34" charset="0"/>
              </a:rPr>
              <a:t>References</a:t>
            </a:r>
          </a:p>
        </p:txBody>
      </p:sp>
      <p:sp>
        <p:nvSpPr>
          <p:cNvPr id="2" name="Agenda"/>
          <p:cNvSpPr>
            <a:spLocks noGrp="1"/>
          </p:cNvSpPr>
          <p:nvPr>
            <p:ph type="title"/>
          </p:nvPr>
        </p:nvSpPr>
        <p:spPr bwMode="gray">
          <a:xfrm>
            <a:off x="504001" y="504000"/>
            <a:ext cx="11186476" cy="430887"/>
          </a:xfrm>
        </p:spPr>
        <p:txBody>
          <a:bodyPr/>
          <a:lstStyle/>
          <a:p>
            <a:r>
              <a:rPr lang="en-US" sz="2800" dirty="0">
                <a:latin typeface="Calibri" panose="020F0502020204030204" pitchFamily="34" charset="0"/>
                <a:cs typeface="Calibri" panose="020F0502020204030204" pitchFamily="34" charset="0"/>
              </a:rPr>
              <a:t>Agenda</a:t>
            </a:r>
          </a:p>
        </p:txBody>
      </p:sp>
      <p:pic>
        <p:nvPicPr>
          <p:cNvPr id="4" name="Picture 3">
            <a:extLst>
              <a:ext uri="{FF2B5EF4-FFF2-40B4-BE49-F238E27FC236}">
                <a16:creationId xmlns:a16="http://schemas.microsoft.com/office/drawing/2014/main" id="{C27BB7D1-6BEE-084C-BA5C-3AF87267F62D}"/>
              </a:ext>
            </a:extLst>
          </p:cNvPr>
          <p:cNvPicPr>
            <a:picLocks noChangeAspect="1"/>
          </p:cNvPicPr>
          <p:nvPr/>
        </p:nvPicPr>
        <p:blipFill>
          <a:blip r:embed="rId3"/>
          <a:stretch>
            <a:fillRect/>
          </a:stretch>
        </p:blipFill>
        <p:spPr>
          <a:xfrm>
            <a:off x="9342925" y="873332"/>
            <a:ext cx="2098798" cy="2056822"/>
          </a:xfrm>
          <a:prstGeom prst="rect">
            <a:avLst/>
          </a:prstGeom>
        </p:spPr>
      </p:pic>
    </p:spTree>
    <p:extLst>
      <p:ext uri="{BB962C8B-B14F-4D97-AF65-F5344CB8AC3E}">
        <p14:creationId xmlns:p14="http://schemas.microsoft.com/office/powerpoint/2010/main" val="323304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DC095390-0ACA-1148-967F-E4EF25A8AE5E}"/>
              </a:ext>
            </a:extLst>
          </p:cNvPr>
          <p:cNvPicPr/>
          <p:nvPr/>
        </p:nvPicPr>
        <p:blipFill>
          <a:blip r:embed="rId3"/>
          <a:stretch/>
        </p:blipFill>
        <p:spPr>
          <a:xfrm>
            <a:off x="1" y="0"/>
            <a:ext cx="12191999" cy="6858000"/>
          </a:xfrm>
          <a:prstGeom prst="rect">
            <a:avLst/>
          </a:prstGeom>
          <a:ln>
            <a:solidFill>
              <a:schemeClr val="accent3"/>
            </a:solidFill>
          </a:ln>
        </p:spPr>
      </p:pic>
      <p:sp>
        <p:nvSpPr>
          <p:cNvPr id="9" name="CustomShape 3">
            <a:extLst>
              <a:ext uri="{FF2B5EF4-FFF2-40B4-BE49-F238E27FC236}">
                <a16:creationId xmlns:a16="http://schemas.microsoft.com/office/drawing/2014/main" id="{CFD5ED3E-9770-9540-AFB7-87455707298E}"/>
              </a:ext>
            </a:extLst>
          </p:cNvPr>
          <p:cNvSpPr/>
          <p:nvPr/>
        </p:nvSpPr>
        <p:spPr>
          <a:xfrm>
            <a:off x="6045419" y="6124592"/>
            <a:ext cx="101160" cy="659880"/>
          </a:xfrm>
          <a:prstGeom prst="leftBracket">
            <a:avLst>
              <a:gd name="adj" fmla="val 8333"/>
            </a:avLst>
          </a:prstGeom>
          <a:noFill/>
          <a:ln w="76320"/>
        </p:spPr>
        <p:style>
          <a:lnRef idx="1">
            <a:schemeClr val="accent1"/>
          </a:lnRef>
          <a:fillRef idx="0">
            <a:schemeClr val="accent1"/>
          </a:fillRef>
          <a:effectRef idx="0">
            <a:schemeClr val="accent1"/>
          </a:effectRef>
          <a:fontRef idx="minor"/>
        </p:style>
      </p:sp>
      <p:sp>
        <p:nvSpPr>
          <p:cNvPr id="10" name="CustomShape 4">
            <a:extLst>
              <a:ext uri="{FF2B5EF4-FFF2-40B4-BE49-F238E27FC236}">
                <a16:creationId xmlns:a16="http://schemas.microsoft.com/office/drawing/2014/main" id="{365D9153-F1D6-7D46-BED9-E44EC4F91EED}"/>
              </a:ext>
            </a:extLst>
          </p:cNvPr>
          <p:cNvSpPr/>
          <p:nvPr/>
        </p:nvSpPr>
        <p:spPr>
          <a:xfrm rot="10800000">
            <a:off x="7372054" y="6124591"/>
            <a:ext cx="101160" cy="659880"/>
          </a:xfrm>
          <a:prstGeom prst="leftBracket">
            <a:avLst>
              <a:gd name="adj" fmla="val 8333"/>
            </a:avLst>
          </a:prstGeom>
          <a:noFill/>
          <a:ln w="76320"/>
        </p:spPr>
        <p:style>
          <a:lnRef idx="1">
            <a:schemeClr val="accent1"/>
          </a:lnRef>
          <a:fillRef idx="0">
            <a:schemeClr val="accent1"/>
          </a:fillRef>
          <a:effectRef idx="0">
            <a:schemeClr val="accent1"/>
          </a:effectRef>
          <a:fontRef idx="minor"/>
        </p:style>
      </p:sp>
      <p:sp>
        <p:nvSpPr>
          <p:cNvPr id="2" name="Rounded Rectangle 1">
            <a:extLst>
              <a:ext uri="{FF2B5EF4-FFF2-40B4-BE49-F238E27FC236}">
                <a16:creationId xmlns:a16="http://schemas.microsoft.com/office/drawing/2014/main" id="{223872FB-C6DC-4647-9C60-0336A9D611AB}"/>
              </a:ext>
            </a:extLst>
          </p:cNvPr>
          <p:cNvSpPr/>
          <p:nvPr/>
        </p:nvSpPr>
        <p:spPr bwMode="gray">
          <a:xfrm>
            <a:off x="1" y="940159"/>
            <a:ext cx="4984123" cy="4687910"/>
          </a:xfrm>
          <a:prstGeom prst="roundRect">
            <a:avLst/>
          </a:prstGeom>
          <a:noFill/>
          <a:ln w="381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ounded Rectangle 5">
            <a:extLst>
              <a:ext uri="{FF2B5EF4-FFF2-40B4-BE49-F238E27FC236}">
                <a16:creationId xmlns:a16="http://schemas.microsoft.com/office/drawing/2014/main" id="{449E8D96-9888-4F48-AD5F-040FB6579A4A}"/>
              </a:ext>
            </a:extLst>
          </p:cNvPr>
          <p:cNvSpPr/>
          <p:nvPr/>
        </p:nvSpPr>
        <p:spPr bwMode="gray">
          <a:xfrm>
            <a:off x="5254581" y="940159"/>
            <a:ext cx="3090930" cy="4687910"/>
          </a:xfrm>
          <a:prstGeom prst="roundRect">
            <a:avLst/>
          </a:prstGeom>
          <a:noFill/>
          <a:ln w="381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ounded Rectangle 6">
            <a:extLst>
              <a:ext uri="{FF2B5EF4-FFF2-40B4-BE49-F238E27FC236}">
                <a16:creationId xmlns:a16="http://schemas.microsoft.com/office/drawing/2014/main" id="{B4239054-5C68-EF4D-B593-0F612F225F06}"/>
              </a:ext>
            </a:extLst>
          </p:cNvPr>
          <p:cNvSpPr/>
          <p:nvPr/>
        </p:nvSpPr>
        <p:spPr bwMode="gray">
          <a:xfrm>
            <a:off x="8615968" y="940159"/>
            <a:ext cx="1687131" cy="4687910"/>
          </a:xfrm>
          <a:prstGeom prst="roundRect">
            <a:avLst/>
          </a:prstGeom>
          <a:noFill/>
          <a:ln w="381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1" name="Rounded Rectangle 10">
            <a:extLst>
              <a:ext uri="{FF2B5EF4-FFF2-40B4-BE49-F238E27FC236}">
                <a16:creationId xmlns:a16="http://schemas.microsoft.com/office/drawing/2014/main" id="{629962C4-C444-4F48-9F1D-2307BEB67EBD}"/>
              </a:ext>
            </a:extLst>
          </p:cNvPr>
          <p:cNvSpPr/>
          <p:nvPr/>
        </p:nvSpPr>
        <p:spPr bwMode="gray">
          <a:xfrm>
            <a:off x="10573554" y="940159"/>
            <a:ext cx="1618445" cy="4687910"/>
          </a:xfrm>
          <a:prstGeom prst="roundRect">
            <a:avLst/>
          </a:prstGeom>
          <a:noFill/>
          <a:ln w="3810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ectangle 2">
            <a:extLst>
              <a:ext uri="{FF2B5EF4-FFF2-40B4-BE49-F238E27FC236}">
                <a16:creationId xmlns:a16="http://schemas.microsoft.com/office/drawing/2014/main" id="{6C1739BB-AA99-1D4B-A9ED-7BE87E3635CD}"/>
              </a:ext>
            </a:extLst>
          </p:cNvPr>
          <p:cNvSpPr/>
          <p:nvPr/>
        </p:nvSpPr>
        <p:spPr bwMode="gray">
          <a:xfrm>
            <a:off x="1" y="5924282"/>
            <a:ext cx="12191998" cy="933718"/>
          </a:xfrm>
          <a:prstGeom prst="rect">
            <a:avLst/>
          </a:prstGeom>
          <a:noFill/>
          <a:ln w="57150" algn="ctr">
            <a:solidFill>
              <a:schemeClr val="accent3"/>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731602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3882903" y="347620"/>
            <a:ext cx="4794876" cy="677723"/>
          </a:xfrm>
        </p:spPr>
        <p:txBody>
          <a:bodyPr>
            <a:normAutofit/>
          </a:bodyPr>
          <a:lstStyle/>
          <a:p>
            <a:r>
              <a:rPr lang="en-US" sz="4400" b="1" dirty="0">
                <a:latin typeface="Calibri" panose="020F0502020204030204" pitchFamily="34" charset="0"/>
                <a:cs typeface="Calibri" panose="020F0502020204030204" pitchFamily="34" charset="0"/>
              </a:rPr>
              <a:t>Starting our demo!</a:t>
            </a:r>
          </a:p>
        </p:txBody>
      </p:sp>
      <p:pic>
        <p:nvPicPr>
          <p:cNvPr id="5" name="Picture 4">
            <a:extLst>
              <a:ext uri="{FF2B5EF4-FFF2-40B4-BE49-F238E27FC236}">
                <a16:creationId xmlns:a16="http://schemas.microsoft.com/office/drawing/2014/main" id="{D7C54A62-B0E8-F341-ABBC-AA149BF5BC72}"/>
              </a:ext>
            </a:extLst>
          </p:cNvPr>
          <p:cNvPicPr>
            <a:picLocks noChangeAspect="1"/>
          </p:cNvPicPr>
          <p:nvPr/>
        </p:nvPicPr>
        <p:blipFill>
          <a:blip r:embed="rId3"/>
          <a:stretch>
            <a:fillRect/>
          </a:stretch>
        </p:blipFill>
        <p:spPr>
          <a:xfrm>
            <a:off x="2268347" y="1154214"/>
            <a:ext cx="7695744" cy="5170578"/>
          </a:xfrm>
          <a:prstGeom prst="rect">
            <a:avLst/>
          </a:prstGeom>
        </p:spPr>
      </p:pic>
    </p:spTree>
    <p:extLst>
      <p:ext uri="{BB962C8B-B14F-4D97-AF65-F5344CB8AC3E}">
        <p14:creationId xmlns:p14="http://schemas.microsoft.com/office/powerpoint/2010/main" val="1022715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
          <p:cNvSpPr>
            <a:spLocks noGrp="1"/>
          </p:cNvSpPr>
          <p:nvPr>
            <p:ph type="title"/>
          </p:nvPr>
        </p:nvSpPr>
        <p:spPr bwMode="gray">
          <a:xfrm>
            <a:off x="2297632" y="390416"/>
            <a:ext cx="7737322" cy="861774"/>
          </a:xfrm>
        </p:spPr>
        <p:txBody>
          <a:bodyPr/>
          <a:lstStyle/>
          <a:p>
            <a:r>
              <a:rPr lang="en-US" sz="2800" dirty="0">
                <a:latin typeface="Calibri" panose="020F0502020204030204" pitchFamily="34" charset="0"/>
                <a:cs typeface="Calibri" panose="020F0502020204030204" pitchFamily="34" charset="0"/>
              </a:rPr>
              <a:t>Creating a Java Application using SPRING INITIALIZR</a:t>
            </a:r>
          </a:p>
        </p:txBody>
      </p:sp>
      <p:sp>
        <p:nvSpPr>
          <p:cNvPr id="10" name="TextShape 2">
            <a:extLst>
              <a:ext uri="{FF2B5EF4-FFF2-40B4-BE49-F238E27FC236}">
                <a16:creationId xmlns:a16="http://schemas.microsoft.com/office/drawing/2014/main" id="{0697E7D0-9EC8-7B4A-B10C-0CECA799C633}"/>
              </a:ext>
            </a:extLst>
          </p:cNvPr>
          <p:cNvSpPr txBox="1"/>
          <p:nvPr/>
        </p:nvSpPr>
        <p:spPr>
          <a:xfrm>
            <a:off x="4319907" y="5791200"/>
            <a:ext cx="3499386" cy="430887"/>
          </a:xfrm>
          <a:prstGeom prst="rect">
            <a:avLst/>
          </a:prstGeom>
          <a:noFill/>
          <a:ln>
            <a:noFill/>
          </a:ln>
        </p:spPr>
        <p:txBody>
          <a:bodyPr/>
          <a:lstStyle/>
          <a:p>
            <a:pPr>
              <a:lnSpc>
                <a:spcPct val="100000"/>
              </a:lnSpc>
            </a:pPr>
            <a:r>
              <a:rPr lang="en-US" sz="1800" b="1" strike="noStrike" spc="-1" dirty="0">
                <a:uFill>
                  <a:solidFill>
                    <a:srgbClr val="FFFFFF"/>
                  </a:solidFill>
                </a:uFill>
                <a:latin typeface="Calibri"/>
              </a:rPr>
              <a:t>Web Services – SPRING INITIALIZR</a:t>
            </a:r>
            <a:endParaRPr lang="en-US" sz="1800" u="sng" spc="-1" dirty="0">
              <a:solidFill>
                <a:srgbClr val="0563C1"/>
              </a:solidFill>
              <a:uFill>
                <a:solidFill>
                  <a:srgbClr val="FFFFFF"/>
                </a:solidFill>
              </a:uFill>
              <a:latin typeface="Calibri"/>
            </a:endParaRPr>
          </a:p>
          <a:p>
            <a:pPr>
              <a:lnSpc>
                <a:spcPct val="100000"/>
              </a:lnSpc>
            </a:pPr>
            <a:endParaRPr lang="en-US" sz="2400" b="0" u="sng" strike="noStrike" spc="-1" dirty="0">
              <a:solidFill>
                <a:srgbClr val="0563C1"/>
              </a:solidFill>
              <a:uFill>
                <a:solidFill>
                  <a:srgbClr val="FFFFFF"/>
                </a:solidFill>
              </a:uFill>
              <a:latin typeface="Calibri"/>
            </a:endParaRPr>
          </a:p>
          <a:p>
            <a:pPr>
              <a:lnSpc>
                <a:spcPct val="100000"/>
              </a:lnSpc>
            </a:pPr>
            <a:endParaRPr lang="en-US" sz="2400" u="sng" spc="-1" dirty="0">
              <a:solidFill>
                <a:srgbClr val="0563C1"/>
              </a:solidFill>
              <a:uFill>
                <a:solidFill>
                  <a:srgbClr val="FFFFFF"/>
                </a:solidFill>
              </a:uFill>
              <a:latin typeface="Calibri"/>
            </a:endParaRPr>
          </a:p>
          <a:p>
            <a:pPr>
              <a:lnSpc>
                <a:spcPct val="100000"/>
              </a:lnSpc>
            </a:pPr>
            <a:endParaRPr lang="en-US" sz="2400" b="0" u="sng" strike="noStrike" spc="-1" dirty="0">
              <a:solidFill>
                <a:srgbClr val="0563C1"/>
              </a:solidFill>
              <a:uFill>
                <a:solidFill>
                  <a:srgbClr val="FFFFFF"/>
                </a:solidFill>
              </a:uFill>
              <a:latin typeface="Calibri"/>
            </a:endParaRPr>
          </a:p>
          <a:p>
            <a:pPr>
              <a:lnSpc>
                <a:spcPct val="100000"/>
              </a:lnSpc>
            </a:pPr>
            <a:endParaRPr lang="en-US" sz="2400" b="0" strike="noStrike" spc="-1" dirty="0">
              <a:solidFill>
                <a:srgbClr val="000000"/>
              </a:solidFill>
              <a:uFill>
                <a:solidFill>
                  <a:srgbClr val="FFFFFF"/>
                </a:solidFill>
              </a:uFill>
              <a:latin typeface="Calibri"/>
            </a:endParaRPr>
          </a:p>
          <a:p>
            <a:pPr>
              <a:lnSpc>
                <a:spcPct val="100000"/>
              </a:lnSpc>
            </a:pPr>
            <a:endParaRPr lang="en-US" sz="2400" b="0" strike="noStrike" spc="-1" dirty="0">
              <a:solidFill>
                <a:srgbClr val="000000"/>
              </a:solidFill>
              <a:uFill>
                <a:solidFill>
                  <a:srgbClr val="FFFFFF"/>
                </a:solidFill>
              </a:uFill>
              <a:latin typeface="Calibri"/>
            </a:endParaRPr>
          </a:p>
          <a:p>
            <a:pPr>
              <a:lnSpc>
                <a:spcPct val="100000"/>
              </a:lnSpc>
            </a:pPr>
            <a:endParaRPr lang="en-US" sz="2800" b="0" strike="noStrike" spc="-1" dirty="0">
              <a:solidFill>
                <a:srgbClr val="000000"/>
              </a:solidFill>
              <a:uFill>
                <a:solidFill>
                  <a:srgbClr val="FFFFFF"/>
                </a:solidFill>
              </a:uFill>
              <a:latin typeface="Calibri"/>
            </a:endParaRPr>
          </a:p>
        </p:txBody>
      </p:sp>
      <p:pic>
        <p:nvPicPr>
          <p:cNvPr id="17" name="Picture 16">
            <a:extLst>
              <a:ext uri="{FF2B5EF4-FFF2-40B4-BE49-F238E27FC236}">
                <a16:creationId xmlns:a16="http://schemas.microsoft.com/office/drawing/2014/main" id="{853F3771-B463-9544-B043-2A8F33258483}"/>
              </a:ext>
            </a:extLst>
          </p:cNvPr>
          <p:cNvPicPr>
            <a:picLocks noChangeAspect="1"/>
          </p:cNvPicPr>
          <p:nvPr/>
        </p:nvPicPr>
        <p:blipFill>
          <a:blip r:embed="rId3"/>
          <a:stretch>
            <a:fillRect/>
          </a:stretch>
        </p:blipFill>
        <p:spPr>
          <a:xfrm>
            <a:off x="1484745" y="1125416"/>
            <a:ext cx="9339649" cy="4665784"/>
          </a:xfrm>
          <a:prstGeom prst="rect">
            <a:avLst/>
          </a:prstGeom>
          <a:ln>
            <a:solidFill>
              <a:schemeClr val="tx1"/>
            </a:solidFill>
          </a:ln>
        </p:spPr>
      </p:pic>
    </p:spTree>
    <p:extLst>
      <p:ext uri="{BB962C8B-B14F-4D97-AF65-F5344CB8AC3E}">
        <p14:creationId xmlns:p14="http://schemas.microsoft.com/office/powerpoint/2010/main" val="352103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
          <p:cNvSpPr>
            <a:spLocks noGrp="1"/>
          </p:cNvSpPr>
          <p:nvPr>
            <p:ph type="title"/>
          </p:nvPr>
        </p:nvSpPr>
        <p:spPr bwMode="gray">
          <a:xfrm>
            <a:off x="329439" y="515723"/>
            <a:ext cx="11186476" cy="430887"/>
          </a:xfrm>
        </p:spPr>
        <p:txBody>
          <a:bodyPr/>
          <a:lstStyle/>
          <a:p>
            <a:r>
              <a:rPr lang="en-US" sz="2800" dirty="0">
                <a:latin typeface="Calibri" panose="020F0502020204030204" pitchFamily="34" charset="0"/>
                <a:cs typeface="Calibri" panose="020F0502020204030204" pitchFamily="34" charset="0"/>
              </a:rPr>
              <a:t>References</a:t>
            </a:r>
          </a:p>
        </p:txBody>
      </p:sp>
      <p:sp>
        <p:nvSpPr>
          <p:cNvPr id="7" name="Rectangle 6">
            <a:extLst>
              <a:ext uri="{FF2B5EF4-FFF2-40B4-BE49-F238E27FC236}">
                <a16:creationId xmlns:a16="http://schemas.microsoft.com/office/drawing/2014/main" id="{5334139C-67CC-DA42-9CC6-934453ABB643}"/>
              </a:ext>
            </a:extLst>
          </p:cNvPr>
          <p:cNvSpPr/>
          <p:nvPr/>
        </p:nvSpPr>
        <p:spPr>
          <a:xfrm>
            <a:off x="282547" y="1195115"/>
            <a:ext cx="11535600" cy="5078313"/>
          </a:xfrm>
          <a:prstGeom prst="rect">
            <a:avLst/>
          </a:prstGeom>
        </p:spPr>
        <p:txBody>
          <a:bodyPr wrap="square">
            <a:spAutoFit/>
          </a:bodyPr>
          <a:lstStyle/>
          <a:p>
            <a:pPr>
              <a:lnSpc>
                <a:spcPct val="100000"/>
              </a:lnSpc>
            </a:pPr>
            <a:r>
              <a:rPr lang="en-US" sz="1800" b="1" spc="-1" dirty="0">
                <a:solidFill>
                  <a:srgbClr val="000000"/>
                </a:solidFill>
                <a:uFill>
                  <a:solidFill>
                    <a:srgbClr val="FFFFFF"/>
                  </a:solidFill>
                </a:uFill>
                <a:latin typeface="Calibri" panose="020F0502020204030204" pitchFamily="34" charset="0"/>
                <a:cs typeface="Calibri" panose="020F0502020204030204" pitchFamily="34" charset="0"/>
              </a:rPr>
              <a:t>Getting Started with Spring Boot by Josh Long</a:t>
            </a:r>
            <a:endParaRPr lang="en-US" sz="1800"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r>
              <a:rPr lang="en-US" sz="1800" u="sng" spc="-1" dirty="0">
                <a:solidFill>
                  <a:srgbClr val="0563C1"/>
                </a:solidFill>
                <a:uFill>
                  <a:solidFill>
                    <a:srgbClr val="FFFFFF"/>
                  </a:solidFill>
                </a:uFill>
                <a:latin typeface="Calibri" panose="020F0502020204030204" pitchFamily="34" charset="0"/>
                <a:cs typeface="Calibri" panose="020F0502020204030204" pitchFamily="34" charset="0"/>
                <a:hlinkClick r:id="rId3"/>
              </a:rPr>
              <a:t>https://www.youtube.com/watch?v=sbPSjI4tt10&amp;t=371s</a:t>
            </a:r>
            <a:endParaRPr lang="en-US" sz="1800" u="sng" spc="-1" dirty="0">
              <a:solidFill>
                <a:srgbClr val="0563C1"/>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u="sng" spc="-1" dirty="0">
              <a:solidFill>
                <a:srgbClr val="0563C1"/>
              </a:solidFill>
              <a:uFill>
                <a:solidFill>
                  <a:srgbClr val="FFFFFF"/>
                </a:solidFill>
              </a:uFill>
              <a:latin typeface="Calibri" panose="020F0502020204030204" pitchFamily="34" charset="0"/>
              <a:cs typeface="Calibri" panose="020F0502020204030204" pitchFamily="34" charset="0"/>
            </a:endParaRPr>
          </a:p>
          <a:p>
            <a:pPr>
              <a:lnSpc>
                <a:spcPct val="100000"/>
              </a:lnSpc>
            </a:pPr>
            <a:r>
              <a:rPr lang="en-US" sz="1800" b="1" spc="-1" dirty="0">
                <a:solidFill>
                  <a:srgbClr val="000000"/>
                </a:solidFill>
                <a:uFill>
                  <a:solidFill>
                    <a:srgbClr val="FFFFFF"/>
                  </a:solidFill>
                </a:uFill>
                <a:latin typeface="Calibri" panose="020F0502020204030204" pitchFamily="34" charset="0"/>
                <a:cs typeface="Calibri" panose="020F0502020204030204" pitchFamily="34" charset="0"/>
              </a:rPr>
              <a:t>Spring Boot Quick Start (Java Brains Course)</a:t>
            </a:r>
            <a:endParaRPr lang="en-US" sz="1800"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r>
              <a:rPr lang="en-US" sz="1800" u="sng" spc="-1" dirty="0">
                <a:solidFill>
                  <a:srgbClr val="0563C1"/>
                </a:solidFill>
                <a:uFill>
                  <a:solidFill>
                    <a:srgbClr val="FFFFFF"/>
                  </a:solidFill>
                </a:uFill>
                <a:latin typeface="Calibri" panose="020F0502020204030204" pitchFamily="34" charset="0"/>
                <a:cs typeface="Calibri" panose="020F0502020204030204" pitchFamily="34" charset="0"/>
                <a:hlinkClick r:id="rId4"/>
              </a:rPr>
              <a:t>https://www.youtube.com/watch?v=msXL2oDexqw&amp;list=PLqq-6Pq4lTTbx8p2oCgcAQGQyqN8XeA1x</a:t>
            </a:r>
            <a:endParaRPr lang="en-US" sz="1800" u="sng" spc="-1" dirty="0">
              <a:solidFill>
                <a:srgbClr val="0563C1"/>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u="sng" spc="-1" dirty="0">
              <a:solidFill>
                <a:srgbClr val="0563C1"/>
              </a:solidFill>
              <a:uFill>
                <a:solidFill>
                  <a:srgbClr val="FFFFFF"/>
                </a:solidFill>
              </a:uFill>
              <a:latin typeface="Calibri" panose="020F0502020204030204" pitchFamily="34" charset="0"/>
              <a:cs typeface="Calibri" panose="020F0502020204030204" pitchFamily="34" charset="0"/>
            </a:endParaRPr>
          </a:p>
          <a:p>
            <a:pPr>
              <a:lnSpc>
                <a:spcPct val="100000"/>
              </a:lnSpc>
            </a:pPr>
            <a:r>
              <a:rPr lang="en-US" sz="1800" b="1" spc="-1" dirty="0" err="1">
                <a:solidFill>
                  <a:srgbClr val="000000"/>
                </a:solidFill>
                <a:uFill>
                  <a:solidFill>
                    <a:srgbClr val="FFFFFF"/>
                  </a:solidFill>
                </a:uFill>
                <a:latin typeface="Calibri" panose="020F0502020204030204" pitchFamily="34" charset="0"/>
                <a:cs typeface="Calibri" panose="020F0502020204030204" pitchFamily="34" charset="0"/>
              </a:rPr>
              <a:t>Thymeleaf</a:t>
            </a:r>
            <a:endParaRPr lang="en-US" sz="1800"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r>
              <a:rPr lang="en-US" sz="1800" u="sng" spc="-1" dirty="0">
                <a:solidFill>
                  <a:srgbClr val="0563C1"/>
                </a:solidFill>
                <a:uFill>
                  <a:solidFill>
                    <a:srgbClr val="FFFFFF"/>
                  </a:solidFill>
                </a:uFill>
                <a:latin typeface="Calibri" panose="020F0502020204030204" pitchFamily="34" charset="0"/>
                <a:cs typeface="Calibri" panose="020F0502020204030204" pitchFamily="34" charset="0"/>
                <a:hlinkClick r:id="rId5"/>
              </a:rPr>
              <a:t>https://www.thymeleaf.org/</a:t>
            </a:r>
            <a:endParaRPr lang="en-US" sz="1800" u="sng" spc="-1" dirty="0">
              <a:solidFill>
                <a:srgbClr val="0563C1"/>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u="sng" spc="-1" dirty="0">
              <a:solidFill>
                <a:srgbClr val="0563C1"/>
              </a:solidFill>
              <a:uFill>
                <a:solidFill>
                  <a:srgbClr val="FFFFFF"/>
                </a:solidFill>
              </a:uFill>
              <a:latin typeface="Calibri" panose="020F0502020204030204" pitchFamily="34" charset="0"/>
              <a:cs typeface="Calibri" panose="020F0502020204030204" pitchFamily="34" charset="0"/>
            </a:endParaRPr>
          </a:p>
          <a:p>
            <a:pPr>
              <a:lnSpc>
                <a:spcPct val="100000"/>
              </a:lnSpc>
            </a:pPr>
            <a:r>
              <a:rPr lang="en-US" sz="1800" b="1" spc="-1" dirty="0">
                <a:solidFill>
                  <a:srgbClr val="000000"/>
                </a:solidFill>
                <a:uFill>
                  <a:solidFill>
                    <a:srgbClr val="FFFFFF"/>
                  </a:solidFill>
                </a:uFill>
                <a:latin typeface="Calibri" panose="020F0502020204030204" pitchFamily="34" charset="0"/>
                <a:cs typeface="Calibri" panose="020F0502020204030204" pitchFamily="34" charset="0"/>
              </a:rPr>
              <a:t>Bootstrap Classes Reference</a:t>
            </a:r>
          </a:p>
          <a:p>
            <a:pPr>
              <a:lnSpc>
                <a:spcPct val="100000"/>
              </a:lnSpc>
            </a:pPr>
            <a:r>
              <a:rPr lang="en-US" sz="1800" u="sng" spc="-1" dirty="0">
                <a:solidFill>
                  <a:srgbClr val="0563C1"/>
                </a:solidFill>
                <a:uFill>
                  <a:solidFill>
                    <a:srgbClr val="FFFFFF"/>
                  </a:solidFill>
                </a:uFill>
                <a:latin typeface="Calibri" panose="020F0502020204030204" pitchFamily="34" charset="0"/>
                <a:cs typeface="Calibri" panose="020F0502020204030204" pitchFamily="34" charset="0"/>
                <a:hlinkClick r:id="rId6"/>
              </a:rPr>
              <a:t>https://www.w3schools.com/bootstrap/bootstrap_ref_all_classes.asp</a:t>
            </a:r>
            <a:endParaRPr lang="en-US" sz="1800" u="sng" spc="-1" dirty="0">
              <a:solidFill>
                <a:srgbClr val="0563C1"/>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u="sng" spc="-1" dirty="0">
              <a:solidFill>
                <a:srgbClr val="0563C1"/>
              </a:solidFill>
              <a:uFill>
                <a:solidFill>
                  <a:srgbClr val="FFFFFF"/>
                </a:solidFill>
              </a:uFill>
              <a:latin typeface="Calibri" panose="020F0502020204030204" pitchFamily="34" charset="0"/>
              <a:cs typeface="Calibri" panose="020F0502020204030204" pitchFamily="34" charset="0"/>
            </a:endParaRPr>
          </a:p>
          <a:p>
            <a:pPr>
              <a:lnSpc>
                <a:spcPct val="100000"/>
              </a:lnSpc>
            </a:pPr>
            <a:r>
              <a:rPr lang="en-US" sz="1800" b="1" spc="-1" dirty="0">
                <a:solidFill>
                  <a:srgbClr val="000000"/>
                </a:solidFill>
                <a:uFill>
                  <a:solidFill>
                    <a:srgbClr val="FFFFFF"/>
                  </a:solidFill>
                </a:uFill>
                <a:latin typeface="Calibri" panose="020F0502020204030204" pitchFamily="34" charset="0"/>
                <a:cs typeface="Calibri" panose="020F0502020204030204" pitchFamily="34" charset="0"/>
              </a:rPr>
              <a:t>MongoDB Manual</a:t>
            </a:r>
          </a:p>
          <a:p>
            <a:pPr>
              <a:lnSpc>
                <a:spcPct val="100000"/>
              </a:lnSpc>
            </a:pPr>
            <a:r>
              <a:rPr lang="en-US" sz="1800" u="sng" spc="-1" dirty="0">
                <a:solidFill>
                  <a:srgbClr val="0563C1"/>
                </a:solidFill>
                <a:uFill>
                  <a:solidFill>
                    <a:srgbClr val="FFFFFF"/>
                  </a:solidFill>
                </a:uFill>
                <a:latin typeface="Calibri" panose="020F0502020204030204" pitchFamily="34" charset="0"/>
                <a:cs typeface="Calibri" panose="020F0502020204030204" pitchFamily="34" charset="0"/>
                <a:hlinkClick r:id="rId7"/>
              </a:rPr>
              <a:t>https://docs.mongodb.com/manual/introduction/</a:t>
            </a:r>
            <a:endParaRPr lang="en-US" sz="1800" u="sng" spc="-1" dirty="0">
              <a:solidFill>
                <a:srgbClr val="0563C1"/>
              </a:solidFill>
              <a:uFill>
                <a:solidFill>
                  <a:srgbClr val="FFFFFF"/>
                </a:solidFill>
              </a:uFill>
              <a:latin typeface="Calibri" panose="020F0502020204030204" pitchFamily="34" charset="0"/>
              <a:cs typeface="Calibri" panose="020F0502020204030204" pitchFamily="34" charset="0"/>
            </a:endParaRPr>
          </a:p>
          <a:p>
            <a:pPr>
              <a:lnSpc>
                <a:spcPct val="100000"/>
              </a:lnSpc>
            </a:pPr>
            <a:endParaRPr lang="en-US" sz="1800" spc="-1" dirty="0">
              <a:solidFill>
                <a:srgbClr val="000000"/>
              </a:solidFill>
              <a:uFill>
                <a:solidFill>
                  <a:srgbClr val="FFFFFF"/>
                </a:solidFill>
              </a:uFill>
              <a:latin typeface="Calibri" panose="020F0502020204030204" pitchFamily="34" charset="0"/>
              <a:cs typeface="Calibri" panose="020F0502020204030204" pitchFamily="34" charset="0"/>
            </a:endParaRPr>
          </a:p>
          <a:p>
            <a:pPr>
              <a:lnSpc>
                <a:spcPct val="100000"/>
              </a:lnSpc>
            </a:pPr>
            <a:r>
              <a:rPr lang="en-US" sz="1800" b="1" spc="-1" dirty="0">
                <a:solidFill>
                  <a:srgbClr val="000000"/>
                </a:solidFill>
                <a:uFill>
                  <a:solidFill>
                    <a:srgbClr val="FFFFFF"/>
                  </a:solidFill>
                </a:uFill>
                <a:latin typeface="Calibri" panose="020F0502020204030204" pitchFamily="34" charset="0"/>
                <a:cs typeface="Calibri" panose="020F0502020204030204" pitchFamily="34" charset="0"/>
              </a:rPr>
              <a:t>Spring Boot Embedded Servlet Containers – Tomcat vs. Jetty vs. Undertow</a:t>
            </a:r>
          </a:p>
          <a:p>
            <a:pPr>
              <a:lnSpc>
                <a:spcPct val="100000"/>
              </a:lnSpc>
            </a:pPr>
            <a:r>
              <a:rPr lang="en-US" sz="1800" u="sng" spc="-1" dirty="0">
                <a:solidFill>
                  <a:srgbClr val="0563C1"/>
                </a:solidFill>
                <a:uFill>
                  <a:solidFill>
                    <a:srgbClr val="FFFFFF"/>
                  </a:solidFill>
                </a:uFill>
                <a:latin typeface="Calibri" panose="020F0502020204030204" pitchFamily="34" charset="0"/>
                <a:cs typeface="Calibri" panose="020F0502020204030204" pitchFamily="34" charset="0"/>
              </a:rPr>
              <a:t>https://</a:t>
            </a:r>
            <a:r>
              <a:rPr lang="en-US" sz="1800" u="sng" spc="-1" dirty="0" err="1">
                <a:solidFill>
                  <a:srgbClr val="0563C1"/>
                </a:solidFill>
                <a:uFill>
                  <a:solidFill>
                    <a:srgbClr val="FFFFFF"/>
                  </a:solidFill>
                </a:uFill>
                <a:latin typeface="Calibri" panose="020F0502020204030204" pitchFamily="34" charset="0"/>
                <a:cs typeface="Calibri" panose="020F0502020204030204" pitchFamily="34" charset="0"/>
              </a:rPr>
              <a:t>examples.javacodegeeks.com</a:t>
            </a:r>
            <a:r>
              <a:rPr lang="en-US" sz="1800" u="sng" spc="-1" dirty="0">
                <a:solidFill>
                  <a:srgbClr val="0563C1"/>
                </a:solidFill>
                <a:uFill>
                  <a:solidFill>
                    <a:srgbClr val="FFFFFF"/>
                  </a:solidFill>
                </a:uFill>
                <a:latin typeface="Calibri" panose="020F0502020204030204" pitchFamily="34" charset="0"/>
                <a:cs typeface="Calibri" panose="020F0502020204030204" pitchFamily="34" charset="0"/>
              </a:rPr>
              <a:t>/enterprise-java/spring/tomcat-vs-jetty-vs-undertow-comparison-of-spring-boot-embedded-servlet-containers/</a:t>
            </a:r>
          </a:p>
        </p:txBody>
      </p:sp>
    </p:spTree>
    <p:extLst>
      <p:ext uri="{BB962C8B-B14F-4D97-AF65-F5344CB8AC3E}">
        <p14:creationId xmlns:p14="http://schemas.microsoft.com/office/powerpoint/2010/main" val="383717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4360753" y="2546122"/>
            <a:ext cx="2649647" cy="677723"/>
          </a:xfrm>
        </p:spPr>
        <p:txBody>
          <a:bodyPr>
            <a:normAutofit/>
          </a:bodyPr>
          <a:lstStyle/>
          <a:p>
            <a:r>
              <a:rPr lang="en-US" sz="4400" b="1"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2035832661"/>
      </p:ext>
    </p:extLst>
  </p:cSld>
  <p:clrMapOvr>
    <a:masterClrMapping/>
  </p:clrMapOvr>
</p:sld>
</file>

<file path=ppt/theme/theme1.xml><?xml version="1.0" encoding="utf-8"?>
<a:theme xmlns:a="http://schemas.openxmlformats.org/drawingml/2006/main" name="SAP Customer Experience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CustomerExperience_2018_16x9_white.potx" id="{AA71A763-4FA3-4BC5-81D3-DB3AEDBE3448}" vid="{C3F4185D-5934-404D-B043-40F86765D214}"/>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243</TotalTime>
  <Words>672</Words>
  <Application>Microsoft Macintosh PowerPoint</Application>
  <PresentationFormat>Custom</PresentationFormat>
  <Paragraphs>86</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 Unicode MS</vt:lpstr>
      <vt:lpstr>Arial</vt:lpstr>
      <vt:lpstr>Calibri</vt:lpstr>
      <vt:lpstr>Courier New</vt:lpstr>
      <vt:lpstr>Symbol</vt:lpstr>
      <vt:lpstr>Wingdings</vt:lpstr>
      <vt:lpstr>Wingdings</vt:lpstr>
      <vt:lpstr>SAP Customer Experience 2018 16x9 white</vt:lpstr>
      <vt:lpstr>Spring Boot Software Academy Lunch Talk</vt:lpstr>
      <vt:lpstr>Agenda</vt:lpstr>
      <vt:lpstr>PowerPoint Presentation</vt:lpstr>
      <vt:lpstr>PowerPoint Presentation</vt:lpstr>
      <vt:lpstr>Creating a Java Application using SPRING INITIALIZR</vt:lpstr>
      <vt:lpstr>References</vt:lpstr>
      <vt:lpstr>PowerPoint Presentation</vt:lpstr>
    </vt:vector>
  </TitlesOfParts>
  <Company>SAP</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dc:creator>
  <cp:keywords>2018/16:9/white</cp:keywords>
  <cp:lastModifiedBy>Vasconcellos Gomes, Marcelo</cp:lastModifiedBy>
  <cp:revision>26</cp:revision>
  <dcterms:created xsi:type="dcterms:W3CDTF">2018-06-13T16:04:57Z</dcterms:created>
  <dcterms:modified xsi:type="dcterms:W3CDTF">2018-09-27T12:02:56Z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